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1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960700b67bd406e" /><Relationship Type="http://schemas.openxmlformats.org/officeDocument/2006/relationships/extended-properties" Target="/docProps/app.xml" Id="R120a17fbf1c243db" /><Relationship Type="http://schemas.openxmlformats.org/officeDocument/2006/relationships/officeDocument" Target="/ppt/presentation.xml" Id="R74709ba557bb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10407ee574966"/>
  </p:sldMasterIdLst>
  <p:notesMasterIdLst>
    <p:notesMasterId xmlns:r="http://schemas.openxmlformats.org/officeDocument/2006/relationships" r:id="Rc921dc460b9a4ac7"/>
  </p:notesMasterIdLst>
  <p:sldIdLst>
    <p:sldId xmlns:r="http://schemas.openxmlformats.org/officeDocument/2006/relationships" id="256" r:id="Rb015139b448042c3"/>
    <p:sldId xmlns:r="http://schemas.openxmlformats.org/officeDocument/2006/relationships" id="257" r:id="R4b7ad96b75564e16"/>
    <p:sldId xmlns:r="http://schemas.openxmlformats.org/officeDocument/2006/relationships" id="258" r:id="Rb42315f31aae453d"/>
    <p:sldId xmlns:r="http://schemas.openxmlformats.org/officeDocument/2006/relationships" id="259" r:id="Rac3eb7cc14cf4b51"/>
    <p:sldId xmlns:r="http://schemas.openxmlformats.org/officeDocument/2006/relationships" id="260" r:id="Rbe815c9ba537427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9d48a5566dc4d85" /><Relationship Type="http://schemas.openxmlformats.org/officeDocument/2006/relationships/slideMaster" Target="/ppt/slideMasters/slideMaster1.xml" Id="Rf5010407ee574966" /><Relationship Type="http://schemas.openxmlformats.org/officeDocument/2006/relationships/notesMaster" Target="/ppt/notesMasters/notesMaster1.xml" Id="Rc921dc460b9a4ac7" /><Relationship Type="http://schemas.openxmlformats.org/officeDocument/2006/relationships/presProps" Target="/ppt/presProps.xml" Id="R5a7b7954c59f4793" /><Relationship Type="http://schemas.openxmlformats.org/officeDocument/2006/relationships/tableStyles" Target="/ppt/tableStyles.xml" Id="R893e504a8b8146bc" /><Relationship Type="http://schemas.openxmlformats.org/officeDocument/2006/relationships/slide" Target="/ppt/slides/slide1.xml" Id="Rb015139b448042c3" /><Relationship Type="http://schemas.openxmlformats.org/officeDocument/2006/relationships/slide" Target="/ppt/slides/slide2.xml" Id="R4b7ad96b75564e16" /><Relationship Type="http://schemas.openxmlformats.org/officeDocument/2006/relationships/slide" Target="/ppt/slides/slide3.xml" Id="Rb42315f31aae453d" /><Relationship Type="http://schemas.openxmlformats.org/officeDocument/2006/relationships/slide" Target="/ppt/slides/slide4.xml" Id="Rac3eb7cc14cf4b51" /><Relationship Type="http://schemas.openxmlformats.org/officeDocument/2006/relationships/slide" Target="/ppt/slides/slide5.xml" Id="Rbe815c9ba537427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fe4bd18b59f428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19a3db135664248" /><Relationship Type="http://schemas.openxmlformats.org/officeDocument/2006/relationships/notesMaster" Target="/ppt/notesMasters/notesMaster1.xml" Id="R920cb5c9cb7d47b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0c527e3b3243d4" /><Relationship Type="http://schemas.openxmlformats.org/officeDocument/2006/relationships/notesMaster" Target="/ppt/notesMasters/notesMaster1.xml" Id="Rad14ffc5445e404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f5d77368af24a12" /><Relationship Type="http://schemas.openxmlformats.org/officeDocument/2006/relationships/notesMaster" Target="/ppt/notesMasters/notesMaster1.xml" Id="R03f89ae2cd64400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966313554f14228" /><Relationship Type="http://schemas.openxmlformats.org/officeDocument/2006/relationships/notesMaster" Target="/ppt/notesMasters/notesMaster1.xml" Id="R1494e4f8cdb14f7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03e53f323264389" /><Relationship Type="http://schemas.openxmlformats.org/officeDocument/2006/relationships/notesMaster" Target="/ppt/notesMasters/notesMaster1.xml" Id="Re2ab69d27f784e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Tecton demo and its source code, release dated 2026-09-09. Research prototype. The physical model uses illustrative assumptions. Live demo: https://d7n28arcmu2ep.cloudfront.net/tecton-poc/index.html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Tecton demo and its source code, release dated 2026-09-09. Customer demand and model accuracy still need validation. Live demo: https://d7n28arcmu2ep.cloudfront.net/tecton-poc/index.html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Tecton demo and its source code, release dated 2026-09-09. Illustrative case: 4 crew, 60 m² solar, 200 kWh storage, 24-hour shadow. Response completes after 6 hours. No action causes a power shortfall at hour 61. Live demo: https://d7n28arcmu2ep.cloudfront.net/tecton-poc/index.html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Tecton demo and its source code, release dated 2026-09-09. The prototype does not model a complete pressure vessel, radiation protection, life support or repair operations. Live demo: https://d7n28arcmu2ep.cloudfront.net/tecton-poc/index.html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Tecton demo and its source code, release dated 2026-09-09. The next milestone is an agreed validation experiment. Live demo: https://d7n28arcmu2ep.cloudfront.net/tecton-poc/index.html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b8aaf32df433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de0c61797af4262" /><Relationship Type="http://schemas.openxmlformats.org/officeDocument/2006/relationships/slideLayout" Target="/ppt/slideLayouts/slideLayout1.xml" Id="Rbb1ef97f0bea46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ef97f0bea46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00a3dbdc459c" /><Relationship Type="http://schemas.openxmlformats.org/officeDocument/2006/relationships/notesSlide" Target="/ppt/notesSlides/notesSlide1.xml" Id="R12f7fafaac57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4bb2e96b4f60" /><Relationship Type="http://schemas.openxmlformats.org/officeDocument/2006/relationships/notesSlide" Target="/ppt/notesSlides/notesSlide2.xml" Id="Re6ed3e85d69c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efe1b29034c3d" /><Relationship Type="http://schemas.openxmlformats.org/officeDocument/2006/relationships/chart" Target="/ppt/slides/charts/chart1.xml" Id="R359a604dff744e7a" /><Relationship Type="http://schemas.openxmlformats.org/officeDocument/2006/relationships/notesSlide" Target="/ppt/notesSlides/notesSlide3.xml" Id="Raf3a67c9b321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06c85f3846da" /><Relationship Type="http://schemas.openxmlformats.org/officeDocument/2006/relationships/notesSlide" Target="/ppt/notesSlides/notesSlide4.xml" Id="Ra2b727190fd7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794085754122" /><Relationship Type="http://schemas.openxmlformats.org/officeDocument/2006/relationships/notesSlide" Target="/ppt/notesSlides/notesSlide5.xml" Id="R667e30233e0542ed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Lowest battery reserve · rounded to 0.1%</c:v>
          </c:tx>
          <c:spPr>
            <a:solidFill xmlns:a="http://schemas.openxmlformats.org/drawingml/2006/main">
              <a:srgbClr val="355C47"/>
            </a:solidFill>
          </c:spPr>
          <c:cat>
            <c:strRef>
              <c:f>'Chart Data'!$A$2:$A$4</c:f>
              <c:strCache>
                <c:ptCount val="3"/>
                <c:pt idx="0">
                  <c:v>No action</c:v>
                </c:pt>
                <c:pt idx="1">
                  <c:v>Conserve</c:v>
                </c:pt>
                <c:pt idx="2">
                  <c:v>Repair</c:v>
                </c:pt>
              </c:strCache>
            </c:strRef>
          </c:cat>
          <c:val>
            <c:numRef>
              <c:f>'Chart Data'!$B$2:$B$4</c:f>
              <c:numCache>
                <c:formatCode>0.0%</c:formatCode>
                <c:ptCount val="3"/>
                <c:pt idx="0">
                  <c:v>0</c:v>
                </c:pt>
                <c:pt idx="1">
                  <c:v>0.183</c:v>
                </c:pt>
                <c:pt idx="2">
                  <c:v>0.185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725">
                  <a:solidFill>
                    <a:srgbClr val="223128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  <c:max val="0.25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5DACD"/>
              </a:solidFill>
            </a:ln>
          </c:spPr>
        </c:majorGridlines>
        <c:numFmt formatCode="0%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6F3EA"/>
        </a:solidFill>
      </c:spPr>
    </c:plotArea>
    <c:plotVisOnly val="1"/>
  </c:chart>
  <c:spPr>
    <a:solidFill xmlns:a="http://schemas.openxmlformats.org/drawingml/2006/main">
      <a:srgbClr val="F6F3EA"/>
    </a:solidFill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527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13B3CA-5044-4549-A9F6-483F3C09C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CCD7B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CD7BD"/>
                </a:solidFill>
                <a:latin typeface="Arial"/>
                <a:ea typeface="Arial"/>
                <a:cs typeface="Arial"/>
              </a:rPr>
              <a:t>ALFTECH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CECEA7-601E-4E42-B541-BF2E13110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2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72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Tecton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E4F283-5361-4D02-9E3C-F74240DE6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10810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Planning a lunar outpost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622B36-422C-4899-BC58-CA35C67F0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76700"/>
            <a:ext cx="990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Explore how a habitat design and its crew’s decisions change a simulated mission.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49B6B7-7EE5-49CF-B37F-153FF352D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81650"/>
            <a:ext cx="1057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Research prototype. The physical model uses illustrative assumptions.</a:t>
            </a:r>
          </a:p>
        </p:txBody>
      </p:sp>
    </p:spTree>
    <p:extLst>
      <p:ext uri="{BB962C8B-B14F-4D97-AF65-F5344CB8AC3E}">
        <p14:creationId xmlns:p14="http://schemas.microsoft.com/office/powerpoint/2010/main" val="13784298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422A58-8AB3-4FA0-A20F-69968D4BB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Energy decisions before launch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B65674-1F39-4AC5-A733-F0AB9BA90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 habitat needs enough power to get through periods without sunlight.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608D1D-305C-4957-AE27-936FBB2EA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355C4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55C47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81F899-6F08-4B32-BABD-2360EDF69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How much storage and solar capacity should a team consider? What happens when equipment fails?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CF8B42-A551-4962-BADC-12CBE2553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355C4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55C47"/>
                </a:solidFill>
                <a:latin typeface="Arial"/>
                <a:ea typeface="Arial"/>
                <a:cs typeface="Arial"/>
              </a:rPr>
              <a:t>Potential users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F34498-7C45-4862-AEA0-6AB34008B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Habitat designers and space research teams comparing early design options.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AF44CD-D434-4341-A26F-41D57270B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Customer demand and model accuracy still need validation.</a:t>
            </a:r>
          </a:p>
        </p:txBody>
      </p:sp>
    </p:spTree>
    <p:extLst>
      <p:ext uri="{BB962C8B-B14F-4D97-AF65-F5344CB8AC3E}">
        <p14:creationId xmlns:p14="http://schemas.microsoft.com/office/powerpoint/2010/main" val="17768296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80756B-2AF2-45F9-AC2A-B1CB547B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 rescue mission in three choices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D4781A-8B34-4EB3-AA37-E3BBE51D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The reference mission loses solar capacity at hour 10. The crew can continue, reduce optional activity or repair the array.</a:t>
            </a:r>
          </a:p>
        </p:txBody>
      </p:sp>
      <p:graphicFrame>
        <p:nvGraphicFramePr>
          <p:cNvPr id="8" name="Chart"/>
          <p:cNvGraphicFramePr/>
          <p:nvPr/>
        </p:nvGraphicFramePr>
        <p:xfrm>
          <a:off xmlns:a="http://schemas.openxmlformats.org/drawingml/2006/main" x="742950" y="2686050"/>
          <a:ext xmlns:a="http://schemas.openxmlformats.org/drawingml/2006/main" cx="10668000" cy="2571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59a604dff744e7a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170454-4A29-4839-B383-848C47146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7685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Lowest battery reserve · rounded to 0.1%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2440D4-BBC4-4AB5-B9E2-8FCB747B2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Illustrative case: 4 crew, 60 m² solar, 200 kWh storage, 24-hour shadow. Response completes after 6 hours. No action causes a power shortfall at hour 61.</a:t>
            </a:r>
          </a:p>
        </p:txBody>
      </p:sp>
    </p:spTree>
    <p:extLst>
      <p:ext uri="{BB962C8B-B14F-4D97-AF65-F5344CB8AC3E}">
        <p14:creationId xmlns:p14="http://schemas.microsoft.com/office/powerpoint/2010/main" val="5832525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CD653A-C107-4132-9599-2426C5729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Prototype scope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B4B2D2-FEE7-4A1D-B91F-E224A4AFF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The demo makes its calculations and assumptions available for inspection.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72E5C6-6F1F-48D4-B5C7-DB9CE82E4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355C4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55C47"/>
                </a:solidFill>
                <a:latin typeface="Arial"/>
                <a:ea typeface="Arial"/>
                <a:cs typeface="Arial"/>
              </a:rPr>
              <a:t>Working today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35BBBC-A316-4003-96F2-B0D37C57D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Interactive 3D habitat. A 72-hour energy and thermal calculation. Design search, repeatable stress cases and a downloadable mission record.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EF2A8C-3662-4276-921F-ECC72B004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355C4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355C47"/>
                </a:solidFill>
                <a:latin typeface="Arial"/>
                <a:ea typeface="Arial"/>
                <a:cs typeface="Arial"/>
              </a:rPr>
              <a:t>Next validation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4FCD6F-5BBD-41A4-A60C-4CA8FFD2A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Compare one reference case with a trusted engineering model. Add measured site conditions. Agree on useful error limits with a domain partner.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CE7010-5BC9-4B1E-9222-4CCA99DF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prototype does not model a complete pressure vessel, radiation protection, life support or repair operations.</a:t>
            </a:r>
          </a:p>
        </p:txBody>
      </p:sp>
    </p:spTree>
    <p:extLst>
      <p:ext uri="{BB962C8B-B14F-4D97-AF65-F5344CB8AC3E}">
        <p14:creationId xmlns:p14="http://schemas.microsoft.com/office/powerpoint/2010/main" val="212803389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527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EBCA4A-BBF2-478E-BDF3-70286F4B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0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40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A first validation partner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648E3D-5CB6-4D1D-B3D6-8600BA33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0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One reference mission is enough to start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A7FC92-3F04-4477-A6F1-2DC1A01CC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10477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Looking for a habitat or energy team willing to share a reference case and define what a useful comparison must show.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048523-89B7-4A02-88EB-DDC92FE09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D8E8BB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D8E8BB"/>
                </a:solidFill>
                <a:latin typeface="Arial"/>
                <a:ea typeface="Arial"/>
                <a:cs typeface="Arial"/>
              </a:rPr>
              <a:t>a@alftech.space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C54EEF-598B-4D19-A4C1-4BE2481C7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The next milestone is an agreed validation experiment.</a:t>
            </a:r>
          </a:p>
        </p:txBody>
      </p:sp>
    </p:spTree>
    <p:extLst>
      <p:ext uri="{BB962C8B-B14F-4D97-AF65-F5344CB8AC3E}">
        <p14:creationId xmlns:p14="http://schemas.microsoft.com/office/powerpoint/2010/main" val="10084320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2026-09-09T21:08:34.1410000Z</dcterms:created>
  <dcterms:modified xsi:type="dcterms:W3CDTF">2026-09-09T21:08:34.1410000Z</dcterms:modified>
</coreProperties>
</file>