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1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39318423f8d466b" /><Relationship Type="http://schemas.openxmlformats.org/officeDocument/2006/relationships/extended-properties" Target="/docProps/app.xml" Id="R3b8af5669f9e4a74" /><Relationship Type="http://schemas.openxmlformats.org/officeDocument/2006/relationships/officeDocument" Target="/ppt/presentation.xml" Id="Rdc10fef24408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d79b742764f59"/>
  </p:sldMasterIdLst>
  <p:notesMasterIdLst>
    <p:notesMasterId xmlns:r="http://schemas.openxmlformats.org/officeDocument/2006/relationships" r:id="R035f5703b42945ac"/>
  </p:notesMasterIdLst>
  <p:sldIdLst>
    <p:sldId xmlns:r="http://schemas.openxmlformats.org/officeDocument/2006/relationships" id="256" r:id="R2962721e27ba4b49"/>
    <p:sldId xmlns:r="http://schemas.openxmlformats.org/officeDocument/2006/relationships" id="257" r:id="R294e75b6cad24f99"/>
    <p:sldId xmlns:r="http://schemas.openxmlformats.org/officeDocument/2006/relationships" id="258" r:id="R03cad98fbb244754"/>
    <p:sldId xmlns:r="http://schemas.openxmlformats.org/officeDocument/2006/relationships" id="259" r:id="Rbc3455990df14957"/>
    <p:sldId xmlns:r="http://schemas.openxmlformats.org/officeDocument/2006/relationships" id="260" r:id="R7a4b1662007e4a5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e22d5183d04b3b" /><Relationship Type="http://schemas.openxmlformats.org/officeDocument/2006/relationships/slideMaster" Target="/ppt/slideMasters/slideMaster1.xml" Id="R52cd79b742764f59" /><Relationship Type="http://schemas.openxmlformats.org/officeDocument/2006/relationships/notesMaster" Target="/ppt/notesMasters/notesMaster1.xml" Id="R035f5703b42945ac" /><Relationship Type="http://schemas.openxmlformats.org/officeDocument/2006/relationships/presProps" Target="/ppt/presProps.xml" Id="R8fab77e931a64804" /><Relationship Type="http://schemas.openxmlformats.org/officeDocument/2006/relationships/tableStyles" Target="/ppt/tableStyles.xml" Id="R7a7aa1eaac1a4737" /><Relationship Type="http://schemas.openxmlformats.org/officeDocument/2006/relationships/slide" Target="/ppt/slides/slide1.xml" Id="R2962721e27ba4b49" /><Relationship Type="http://schemas.openxmlformats.org/officeDocument/2006/relationships/slide" Target="/ppt/slides/slide2.xml" Id="R294e75b6cad24f99" /><Relationship Type="http://schemas.openxmlformats.org/officeDocument/2006/relationships/slide" Target="/ppt/slides/slide3.xml" Id="R03cad98fbb244754" /><Relationship Type="http://schemas.openxmlformats.org/officeDocument/2006/relationships/slide" Target="/ppt/slides/slide4.xml" Id="Rbc3455990df14957" /><Relationship Type="http://schemas.openxmlformats.org/officeDocument/2006/relationships/slide" Target="/ppt/slides/slide5.xml" Id="R7a4b1662007e4a5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67d5a91ca824b2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91524c02d84a3c" /><Relationship Type="http://schemas.openxmlformats.org/officeDocument/2006/relationships/notesMaster" Target="/ppt/notesMasters/notesMaster1.xml" Id="Rec168fd7bfca47b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4234a3010b4576" /><Relationship Type="http://schemas.openxmlformats.org/officeDocument/2006/relationships/notesMaster" Target="/ppt/notesMasters/notesMaster1.xml" Id="R95427153430b437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1a1cb635138435d" /><Relationship Type="http://schemas.openxmlformats.org/officeDocument/2006/relationships/notesMaster" Target="/ppt/notesMasters/notesMaster1.xml" Id="R74d5225e8a3d446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df35aa0dc2d49d1" /><Relationship Type="http://schemas.openxmlformats.org/officeDocument/2006/relationships/notesMaster" Target="/ppt/notesMasters/notesMaster1.xml" Id="R2823fd828352439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ca99d8ea002414a" /><Relationship Type="http://schemas.openxmlformats.org/officeDocument/2006/relationships/notesMaster" Target="/ppt/notesMasters/notesMaster1.xml" Id="R2221051c8f68444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TwinSafe demo and its source code, release dated 2026-09-09. Research prototype with a simplified simulated asset and rule-based controllers. Live demo: https://d7n28arcmu2ep.cloudfront.net/twinsafe-poc/index.html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TwinSafe demo and its source code, release dated 2026-09-09. The included fault distributions and operating limits are illustrative. Live demo: https://d7n28arcmu2ep.cloudfront.net/twinsafe-poc/index.html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TwinSafe demo and its source code, release dated 2026-09-09. Included demo, seed 741903, fault pressure 62%. This result describes the sampled model cases. It is not a real-world safety probability. Live demo: https://d7n28arcmu2ep.cloudfront.net/twinsafe-poc/index.html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TwinSafe demo and its source code, release dated 2026-09-09. The current release gate is a demonstration rule. The exported record is unsigned and carries no certification. Live demo: https://d7n28arcmu2ep.cloudfront.net/twinsafe-poc/index.html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TwinSafe demo and its source code, release dated 2026-09-09. Pilot scope and success criteria would be agreed together. Live demo: https://d7n28arcmu2ep.cloudfront.net/twinsafe-poc/index.html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9b6714075408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c8f547565424273" /><Relationship Type="http://schemas.openxmlformats.org/officeDocument/2006/relationships/slideLayout" Target="/ppt/slideLayouts/slideLayout1.xml" Id="R485c79ca19f946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c79ca19f946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673418664dcd" /><Relationship Type="http://schemas.openxmlformats.org/officeDocument/2006/relationships/notesSlide" Target="/ppt/notesSlides/notesSlide1.xml" Id="R0b747f9d0287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4b99ec4ed4c24" /><Relationship Type="http://schemas.openxmlformats.org/officeDocument/2006/relationships/notesSlide" Target="/ppt/notesSlides/notesSlide2.xml" Id="Rbc6f521ce0f6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317bb02646dd" /><Relationship Type="http://schemas.openxmlformats.org/officeDocument/2006/relationships/chart" Target="/ppt/slides/charts/chart1.xml" Id="R42d590e20e4a43c3" /><Relationship Type="http://schemas.openxmlformats.org/officeDocument/2006/relationships/notesSlide" Target="/ppt/notesSlides/notesSlide3.xml" Id="Ra77864212e79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50f2c4e84ed2" /><Relationship Type="http://schemas.openxmlformats.org/officeDocument/2006/relationships/notesSlide" Target="/ppt/notesSlides/notesSlide4.xml" Id="R95e425f737a3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271f89d784d51" /><Relationship Type="http://schemas.openxmlformats.org/officeDocument/2006/relationships/notesSlide" Target="/ppt/notesSlides/notesSlide5.xml" Id="R968ac1c142d94723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Share of scenarios that pass · rounded to 0.1%</c:v>
          </c:tx>
          <c:spPr>
            <a:solidFill xmlns:a="http://schemas.openxmlformats.org/drawingml/2006/main">
              <a:srgbClr val="A95335"/>
            </a:solidFill>
          </c:spPr>
          <c:cat>
            <c:strRef>
              <c:f>'Chart Data'!$A$2:$A$3</c:f>
              <c:strCache>
                <c:ptCount val="2"/>
                <c:pt idx="0">
                  <c:v>Baseline</c:v>
                </c:pt>
                <c:pt idx="1">
                  <c:v>Revised</c:v>
                </c:pt>
              </c:strCache>
            </c:strRef>
          </c:cat>
          <c:val>
            <c:numRef>
              <c:f>'Chart Data'!$B$2:$B$3</c:f>
              <c:numCache>
                <c:formatCode>0.0%</c:formatCode>
                <c:ptCount val="2"/>
                <c:pt idx="0">
                  <c:v>0.1</c:v>
                </c:pt>
                <c:pt idx="1">
                  <c:v>0.592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725">
                  <a:solidFill>
                    <a:srgbClr val="223128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  <c:max val="1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5DACD"/>
              </a:solidFill>
            </a:ln>
          </c:spPr>
        </c:majorGridlines>
        <c:numFmt formatCode="0%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6F3EA"/>
        </a:solidFill>
      </c:spPr>
    </c:plotArea>
    <c:plotVisOnly val="1"/>
  </c:chart>
  <c:spPr>
    <a:solidFill xmlns:a="http://schemas.openxmlformats.org/drawingml/2006/main">
      <a:srgbClr val="F6F3EA"/>
    </a:solidFill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51D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B05E9D-962A-4786-8926-BBF1801BB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CCD7B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CD7BD"/>
                </a:solidFill>
                <a:latin typeface="Arial"/>
                <a:ea typeface="Arial"/>
                <a:cs typeface="Arial"/>
              </a:rPr>
              <a:t>ALFTECH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4080A4-FBC9-4713-A88C-696842A2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2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72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TwinSafe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682FF9-76D4-4E06-A548-A6D6EEA7C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10810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Testing control software before field trials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28DA43-0A6F-4536-8190-D11131AA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76700"/>
            <a:ext cx="990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Run the same difficult conditions against two controllers and inspect where each one fails.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BE9228-B61F-4934-B283-EFF8739B6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81650"/>
            <a:ext cx="1057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Research prototype with a simplified simulated asset and rule-based controllers.</a:t>
            </a:r>
          </a:p>
        </p:txBody>
      </p:sp>
    </p:spTree>
    <p:extLst>
      <p:ext uri="{BB962C8B-B14F-4D97-AF65-F5344CB8AC3E}">
        <p14:creationId xmlns:p14="http://schemas.microsoft.com/office/powerpoint/2010/main" val="2786449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5B1CE0-72D5-4196-A746-0F0423620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Failures need reproducible tests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016EEC-5DF3-48B6-87AC-1E5E5D1A4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 headline pass rate leaves an engineer with unanswered questions.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842CB6-FB96-405C-BD93-3FE05AE4A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9533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95335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CC58D5-9B14-47E6-B4C0-CE0B9B5D5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Which controller changes improve behavior under missing sensors, delayed commands or changing demand?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DDE5B5-9623-4A86-82A1-723EBF020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9533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95335"/>
                </a:solidFill>
                <a:latin typeface="Arial"/>
                <a:ea typeface="Arial"/>
                <a:cs typeface="Arial"/>
              </a:rPr>
              <a:t>Potential users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40C11E-60E0-410E-9C0F-BCB871DE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Engineering teams verifying controllers for infrastructure and other physical systems.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426D0E-692A-413E-891A-DAE53E40A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included fault distributions and operating limits are illustrative.</a:t>
            </a:r>
          </a:p>
        </p:txBody>
      </p:sp>
    </p:spTree>
    <p:extLst>
      <p:ext uri="{BB962C8B-B14F-4D97-AF65-F5344CB8AC3E}">
        <p14:creationId xmlns:p14="http://schemas.microsoft.com/office/powerpoint/2010/main" val="15354024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9A7789-F529-4F15-B10C-4C6855AC6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Two controllers on the same cases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486063-14C9-4ABC-93C0-AEA6D23E1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The demo compares 600 repeatable scenarios. The revised controller improves the result, but still fails many cases.</a:t>
            </a:r>
          </a:p>
        </p:txBody>
      </p:sp>
      <p:graphicFrame>
        <p:nvGraphicFramePr>
          <p:cNvPr id="8" name="Chart"/>
          <p:cNvGraphicFramePr/>
          <p:nvPr/>
        </p:nvGraphicFramePr>
        <p:xfrm>
          <a:off xmlns:a="http://schemas.openxmlformats.org/drawingml/2006/main" x="742950" y="2686050"/>
          <a:ext xmlns:a="http://schemas.openxmlformats.org/drawingml/2006/main" cx="10668000" cy="2571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2d590e20e4a43c3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A0A9B5-89D7-44D0-A217-78B3FE760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7685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Share of scenarios that pass · rounded to 0.1%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A195E8-F0AB-47B0-9B9A-3FE0C165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Included demo, seed 741903, fault pressure 62%. This result describes the sampled model cases. It is not a real-world safety probability.</a:t>
            </a:r>
          </a:p>
        </p:txBody>
      </p:sp>
    </p:spTree>
    <p:extLst>
      <p:ext uri="{BB962C8B-B14F-4D97-AF65-F5344CB8AC3E}">
        <p14:creationId xmlns:p14="http://schemas.microsoft.com/office/powerpoint/2010/main" val="40813226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D1855-F877-4F7C-844B-956131E5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Prototype scope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920C4D-436E-47C4-A406-A8771E12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Every selected case has a seed, original settings and a 60-step trace.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AAC04D-33BC-4D74-8C2A-31569B52A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9533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95335"/>
                </a:solidFill>
                <a:latin typeface="Arial"/>
                <a:ea typeface="Arial"/>
                <a:cs typeface="Arial"/>
              </a:rPr>
              <a:t>Working today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DD93D6-73C9-443A-AC7F-B23D2346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Fault injection, explicit operating checks and controller comparison. Replay recomputes the trace. JSON export includes paired case summaries.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F340CB-C0DB-4EFB-A389-9053CF533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9533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95335"/>
                </a:solidFill>
                <a:latin typeface="Arial"/>
                <a:ea typeface="Arial"/>
                <a:cs typeface="Arial"/>
              </a:rPr>
              <a:t>Next validation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3982B1-856C-4547-834F-D301D8ABA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Connect a validated simulator and versioned controller builds. Check known field failures before using the workflow in engineering review.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487C93-1913-41F6-AF45-B8781D3CA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current release gate is a demonstration rule. The exported record is unsigned and carries no certification.</a:t>
            </a:r>
          </a:p>
        </p:txBody>
      </p:sp>
    </p:spTree>
    <p:extLst>
      <p:ext uri="{BB962C8B-B14F-4D97-AF65-F5344CB8AC3E}">
        <p14:creationId xmlns:p14="http://schemas.microsoft.com/office/powerpoint/2010/main" val="127311719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51D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FD4728-369D-478B-9F3F-070CBDD6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0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40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A first controller pilot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BAE1FC-A44F-4C27-BD02-46C767D13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0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One simulator and one known failure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7430B3-15D7-4072-8275-FDEE8C6A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10477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Looking for an engineering team that can provide a reference simulator and a failure mode the test suite should reliably expose.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580A89-0E28-4B2F-B7EB-0A72188B5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D8E8BB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D8E8BB"/>
                </a:solidFill>
                <a:latin typeface="Arial"/>
                <a:ea typeface="Arial"/>
                <a:cs typeface="Arial"/>
              </a:rPr>
              <a:t>a@alftech.space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8EA6FD-71B1-4C61-9804-B6BAF2DFA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Pilot scope and success criteria would be agreed together.</a:t>
            </a:r>
          </a:p>
        </p:txBody>
      </p:sp>
    </p:spTree>
    <p:extLst>
      <p:ext uri="{BB962C8B-B14F-4D97-AF65-F5344CB8AC3E}">
        <p14:creationId xmlns:p14="http://schemas.microsoft.com/office/powerpoint/2010/main" val="8917011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2026-09-09T21:09:12.8510000Z</dcterms:created>
  <dcterms:modified xsi:type="dcterms:W3CDTF">2026-09-09T21:09:12.8510000Z</dcterms:modified>
</coreProperties>
</file>